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sldIdLst>
    <p:sldId id="268" r:id="rId2"/>
    <p:sldId id="269" r:id="rId3"/>
    <p:sldId id="281" r:id="rId4"/>
    <p:sldId id="274" r:id="rId5"/>
    <p:sldId id="280" r:id="rId6"/>
    <p:sldId id="275" r:id="rId7"/>
    <p:sldId id="284" r:id="rId8"/>
    <p:sldId id="276" r:id="rId9"/>
    <p:sldId id="286" r:id="rId10"/>
    <p:sldId id="285" r:id="rId11"/>
    <p:sldId id="278" r:id="rId12"/>
    <p:sldId id="279" r:id="rId13"/>
    <p:sldId id="272" r:id="rId14"/>
    <p:sldId id="287" r:id="rId15"/>
    <p:sldId id="288" r:id="rId16"/>
    <p:sldId id="259" r:id="rId17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C6"/>
    <a:srgbClr val="3467C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3" autoAdjust="0"/>
    <p:restoredTop sz="90821" autoAdjust="0"/>
  </p:normalViewPr>
  <p:slideViewPr>
    <p:cSldViewPr>
      <p:cViewPr>
        <p:scale>
          <a:sx n="93" d="100"/>
          <a:sy n="93" d="100"/>
        </p:scale>
        <p:origin x="-215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2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332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7" rIns="93176" bIns="46587" numCol="1" anchor="t" anchorCtr="0" compatLnSpc="1">
            <a:prstTxWarp prst="textNoShape">
              <a:avLst/>
            </a:prstTxWarp>
          </a:bodyPr>
          <a:lstStyle>
            <a:lvl1pPr defTabSz="931804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544" y="0"/>
            <a:ext cx="3037332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7" rIns="93176" bIns="46587" numCol="1" anchor="t" anchorCtr="0" compatLnSpc="1">
            <a:prstTxWarp prst="textNoShape">
              <a:avLst/>
            </a:prstTxWarp>
          </a:bodyPr>
          <a:lstStyle>
            <a:lvl1pPr algn="r" defTabSz="931804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7" rIns="93176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042"/>
            <a:ext cx="3037332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7" rIns="93176" bIns="46587" numCol="1" anchor="b" anchorCtr="0" compatLnSpc="1">
            <a:prstTxWarp prst="textNoShape">
              <a:avLst/>
            </a:prstTxWarp>
          </a:bodyPr>
          <a:lstStyle>
            <a:lvl1pPr defTabSz="931804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544" y="8830042"/>
            <a:ext cx="3037332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7" rIns="93176" bIns="46587" numCol="1" anchor="b" anchorCtr="0" compatLnSpc="1">
            <a:prstTxWarp prst="textNoShape">
              <a:avLst/>
            </a:prstTxWarp>
          </a:bodyPr>
          <a:lstStyle>
            <a:lvl1pPr algn="r" defTabSz="931804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fld id="{1F92D7EA-2434-4756-8E3A-6200E4632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63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Tip:</a:t>
            </a:r>
          </a:p>
          <a:p>
            <a:pPr marL="165518" indent="-165518" defTabSz="882762">
              <a:buFont typeface="Arial" pitchFamily="34" charset="0"/>
              <a:buChar char="•"/>
              <a:defRPr/>
            </a:pPr>
            <a:r>
              <a:rPr lang="en-US" b="1" dirty="0" smtClean="0"/>
              <a:t>Headlines should be set with an initial cap (sentence case)</a:t>
            </a:r>
            <a:r>
              <a:rPr lang="en-US" dirty="0" smtClean="0"/>
              <a:t> and the rest in lower case. Only product names or acronyms in the headline should begin with a capital letter.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8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2016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6" name="Picture 13" descr="Eaton - white 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06500" y="152400"/>
            <a:ext cx="7924800" cy="990600"/>
          </a:xfrm>
        </p:spPr>
        <p:txBody>
          <a:bodyPr anchor="ctr"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859606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1007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2016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13" descr="Eaton - white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089"/>
          <a:stretch/>
        </p:blipFill>
        <p:spPr bwMode="auto">
          <a:xfrm>
            <a:off x="762000" y="6324600"/>
            <a:ext cx="12324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5"/>
          <p:cNvSpPr>
            <a:spLocks noChangeArrowheads="1"/>
          </p:cNvSpPr>
          <p:nvPr userDrawn="1"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433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2016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32004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6" name="Picture 13" descr="Eaton - white 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9248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31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46434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fu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2016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13" descr="Eaton - white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089"/>
          <a:stretch/>
        </p:blipFill>
        <p:spPr bwMode="auto">
          <a:xfrm>
            <a:off x="762000" y="6324600"/>
            <a:ext cx="12324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5"/>
          <p:cNvSpPr>
            <a:spLocks noChangeArrowheads="1"/>
          </p:cNvSpPr>
          <p:nvPr userDrawn="1"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433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381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660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989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552575"/>
            <a:ext cx="4189412" cy="4695825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105400" y="1552575"/>
            <a:ext cx="3657600" cy="236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105400" y="39624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906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286000"/>
            <a:ext cx="7924800" cy="3581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0" y="1447800"/>
            <a:ext cx="7924800" cy="609600"/>
          </a:xfrm>
        </p:spPr>
        <p:txBody>
          <a:bodyPr/>
          <a:lstStyle>
            <a:lvl1pPr marL="0" indent="0">
              <a:buNone/>
              <a:defRPr sz="2400" b="1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2953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450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  <p:sp>
        <p:nvSpPr>
          <p:cNvPr id="1030" name="Text Box 36"/>
          <p:cNvSpPr txBox="1">
            <a:spLocks noChangeArrowheads="1"/>
          </p:cNvSpPr>
          <p:nvPr userDrawn="1"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2016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31" name="Picture 39" descr="Eaton - white 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"/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5" r:id="rId2"/>
    <p:sldLayoutId id="2147483706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19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PVM CR’s </a:t>
            </a:r>
            <a:r>
              <a:rPr lang="en-US" b="1" dirty="0" smtClean="0">
                <a:solidFill>
                  <a:schemeClr val="accent1"/>
                </a:solidFill>
              </a:rPr>
              <a:t>SCOPE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sz="1600" b="1" dirty="0" smtClean="0">
                <a:solidFill>
                  <a:schemeClr val="accent1"/>
                </a:solidFill>
              </a:rPr>
              <a:t>(FOR SIDE PORTED NON-THROUGH DRIVE END-COVER)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00600"/>
            <a:ext cx="6024563" cy="1027112"/>
          </a:xfrm>
        </p:spPr>
        <p:txBody>
          <a:bodyPr/>
          <a:lstStyle/>
          <a:p>
            <a:r>
              <a:rPr lang="en-US" dirty="0" smtClean="0"/>
              <a:t>September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4" b="18474"/>
          <a:stretch/>
        </p:blipFill>
        <p:spPr>
          <a:xfrm>
            <a:off x="381000" y="0"/>
            <a:ext cx="8763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088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832452"/>
            <a:ext cx="3606992" cy="384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886200" cy="3841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371600"/>
            <a:ext cx="3581400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ELIMINATED OPTION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371600"/>
            <a:ext cx="3886200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GO FORWARD OPTION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5766780"/>
            <a:ext cx="35814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ISO PORTING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5766780"/>
            <a:ext cx="3886200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SAE PORTING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924800" cy="109696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PORT OPTIONS (POSITION 13,14)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1524000" y="3004457"/>
            <a:ext cx="4572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2585357" y="2286000"/>
            <a:ext cx="4572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3200400" y="2667000"/>
            <a:ext cx="4572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2171700" y="3385457"/>
            <a:ext cx="4572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2558143" y="4343400"/>
            <a:ext cx="4572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2895600" y="3233056"/>
            <a:ext cx="457200" cy="50074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5791200" y="2871107"/>
            <a:ext cx="4572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7391400" y="2563586"/>
            <a:ext cx="4572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6705600" y="2296886"/>
            <a:ext cx="4572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6490607" y="3099707"/>
            <a:ext cx="4572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5992586" y="4593771"/>
            <a:ext cx="4572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6049736" y="3505200"/>
            <a:ext cx="4572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111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365726"/>
              </p:ext>
            </p:extLst>
          </p:nvPr>
        </p:nvGraphicFramePr>
        <p:xfrm>
          <a:off x="304800" y="1143000"/>
          <a:ext cx="8686800" cy="5257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43400"/>
                <a:gridCol w="4343400"/>
              </a:tblGrid>
              <a:tr h="412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Eliminated Option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New Options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45534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0:- None 	</a:t>
                      </a:r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1:- Auxiliary Mount Cover Plate 	</a:t>
                      </a:r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924800" cy="109696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AUXILIARY MOUNTING (POSITION 25)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5684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cover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854654"/>
            <a:ext cx="37338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486554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371600"/>
            <a:ext cx="3733800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ELIMINATED OPTION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371600"/>
            <a:ext cx="35052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GO FORWARD OPTION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211421"/>
            <a:ext cx="37338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 PORTED </a:t>
            </a:r>
            <a:r>
              <a:rPr lang="en-US" dirty="0" smtClean="0"/>
              <a:t>NON-THROUGH DRIVE END COVER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211421"/>
            <a:ext cx="35052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SIDE PORTED THROUGH DRIVE END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034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92" y="2405230"/>
            <a:ext cx="4438208" cy="277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ADDITIONAL ITEMS FOR SIDE PORTED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NON-THROUGH DRIVE END-COVER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229600" cy="4800600"/>
          </a:xfrm>
        </p:spPr>
        <p:txBody>
          <a:bodyPr/>
          <a:lstStyle/>
          <a:p>
            <a:pPr lvl="0"/>
            <a:r>
              <a:rPr lang="en-US" sz="2000" dirty="0" smtClean="0"/>
              <a:t>Following are the additional items for side ported non-through drive Pump:-</a:t>
            </a:r>
            <a:endParaRPr lang="en-US" sz="2000" dirty="0"/>
          </a:p>
          <a:p>
            <a:pPr lvl="0"/>
            <a:r>
              <a:rPr lang="en-US" sz="1700" dirty="0"/>
              <a:t>Item 72, 104166-152, O-ring, 1 qty</a:t>
            </a:r>
          </a:p>
          <a:p>
            <a:pPr lvl="0"/>
            <a:r>
              <a:rPr lang="en-US" sz="1700" dirty="0"/>
              <a:t>Item 94, 70142-600, Cover plate, 1 qty</a:t>
            </a:r>
          </a:p>
          <a:p>
            <a:pPr lvl="0"/>
            <a:r>
              <a:rPr lang="en-US" sz="1700" dirty="0"/>
              <a:t>Item 95, 16032-606, Screw, 2 qty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5334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A-2196-015(Assembly Tab)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10400" y="2895600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72</a:t>
            </a:r>
            <a:endParaRPr lang="en-US" sz="900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H="1">
            <a:off x="6629400" y="3285845"/>
            <a:ext cx="447955" cy="600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60892" y="320964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94</a:t>
            </a:r>
            <a:endParaRPr lang="en-US" sz="900" dirty="0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H="1">
            <a:off x="7179892" y="3599890"/>
            <a:ext cx="447955" cy="600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29600" y="366684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95</a:t>
            </a:r>
            <a:endParaRPr lang="en-US" sz="900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H="1">
            <a:off x="7848600" y="4057090"/>
            <a:ext cx="447955" cy="600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76385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924800" cy="1096963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Tabulated Comparison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610600" cy="50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560708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PVM Installation model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0974"/>
            <a:ext cx="8103614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500433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1" name="Picture 5" descr="Eaton - 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953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PVM CR’s BACKGROUND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7924800" cy="4876800"/>
          </a:xfrm>
        </p:spPr>
        <p:txBody>
          <a:bodyPr>
            <a:normAutofit/>
          </a:bodyPr>
          <a:lstStyle/>
          <a:p>
            <a:r>
              <a:rPr lang="en-US" sz="2000" dirty="0"/>
              <a:t>PVM product line </a:t>
            </a:r>
            <a:r>
              <a:rPr lang="en-US" sz="2000" dirty="0" smtClean="0"/>
              <a:t>is being </a:t>
            </a:r>
            <a:r>
              <a:rPr lang="en-US" sz="2000" dirty="0"/>
              <a:t>rationalized </a:t>
            </a:r>
            <a:r>
              <a:rPr lang="en-US" sz="2000" dirty="0" smtClean="0"/>
              <a:t>and some </a:t>
            </a:r>
            <a:r>
              <a:rPr lang="en-US" sz="2000" dirty="0"/>
              <a:t>features </a:t>
            </a:r>
            <a:r>
              <a:rPr lang="en-US" sz="2000" dirty="0" smtClean="0"/>
              <a:t>are </a:t>
            </a:r>
            <a:r>
              <a:rPr lang="en-US" sz="2000" dirty="0"/>
              <a:t>eliminated </a:t>
            </a:r>
            <a:r>
              <a:rPr lang="en-US" sz="2000" dirty="0" smtClean="0"/>
              <a:t>as below.</a:t>
            </a:r>
            <a:r>
              <a:rPr lang="en-US" sz="2000" dirty="0"/>
              <a:t>  </a:t>
            </a:r>
            <a:endParaRPr lang="en-US" sz="2000" dirty="0" smtClean="0"/>
          </a:p>
          <a:p>
            <a:r>
              <a:rPr lang="en-GB" sz="2000" dirty="0" smtClean="0"/>
              <a:t>PVM </a:t>
            </a:r>
            <a:r>
              <a:rPr lang="en-GB" sz="2000" dirty="0"/>
              <a:t>pumps with side ports and no auxiliary mounting (position 25 = 0) will be replaced with </a:t>
            </a:r>
            <a:r>
              <a:rPr lang="en-GB" sz="2000" b="1" i="1" dirty="0"/>
              <a:t>new product numbers </a:t>
            </a:r>
            <a:r>
              <a:rPr lang="en-GB" sz="2000" dirty="0"/>
              <a:t>utilizing side port through drive end covers and a cover plate (position 25=1</a:t>
            </a:r>
            <a:r>
              <a:rPr lang="en-GB" sz="2000" dirty="0" smtClean="0"/>
              <a:t>)</a:t>
            </a:r>
            <a:endParaRPr lang="en-GB" sz="2000" dirty="0"/>
          </a:p>
          <a:p>
            <a:r>
              <a:rPr lang="en-GB" sz="2000" dirty="0"/>
              <a:t>Additionally, available options in model code positions 9-10,11, and 13-14 positions have been reduced as explained in the following </a:t>
            </a:r>
            <a:r>
              <a:rPr lang="en-GB" sz="2000" dirty="0" smtClean="0"/>
              <a:t>slides</a:t>
            </a:r>
            <a:endParaRPr lang="en-GB" sz="2000" dirty="0"/>
          </a:p>
          <a:p>
            <a:r>
              <a:rPr lang="en-GB" sz="2000" dirty="0" smtClean="0"/>
              <a:t>The </a:t>
            </a:r>
            <a:r>
              <a:rPr lang="en-GB" sz="2000" dirty="0"/>
              <a:t>new product numbers mentioned above will only comprise of the go-forward options </a:t>
            </a:r>
          </a:p>
          <a:p>
            <a:pPr marL="0" indent="0" algn="r">
              <a:buNone/>
            </a:pPr>
            <a:r>
              <a:rPr lang="en-US" sz="1600" dirty="0"/>
              <a:t>	</a:t>
            </a:r>
            <a:r>
              <a:rPr lang="en-US" sz="1600" dirty="0" smtClean="0"/>
              <a:t>					(see </a:t>
            </a:r>
            <a:r>
              <a:rPr lang="en-US" sz="1600" dirty="0"/>
              <a:t>next slide</a:t>
            </a:r>
            <a:r>
              <a:rPr lang="en-US" sz="16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350289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1"/>
                </a:solidFill>
              </a:rPr>
              <a:t>MODEL CODE REPLACEMENT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94567"/>
            <a:ext cx="3581400" cy="204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For input </a:t>
            </a:r>
            <a:r>
              <a:rPr lang="en-US" sz="1400" u="sng" dirty="0" smtClean="0"/>
              <a:t>Shaft</a:t>
            </a:r>
            <a:endParaRPr lang="en-US" sz="1400" b="1" u="sng" dirty="0" smtClean="0">
              <a:solidFill>
                <a:srgbClr val="00B050"/>
              </a:solidFill>
            </a:endParaRPr>
          </a:p>
          <a:p>
            <a:r>
              <a:rPr lang="en-US" sz="1400" b="1" dirty="0" smtClean="0">
                <a:solidFill>
                  <a:srgbClr val="00B050"/>
                </a:solidFill>
              </a:rPr>
              <a:t>In </a:t>
            </a:r>
            <a:r>
              <a:rPr lang="en-US" sz="1400" b="1" dirty="0">
                <a:solidFill>
                  <a:srgbClr val="00B050"/>
                </a:solidFill>
              </a:rPr>
              <a:t>all BOM’s at position </a:t>
            </a:r>
            <a:r>
              <a:rPr lang="en-US" sz="1400" b="1" dirty="0" smtClean="0">
                <a:solidFill>
                  <a:srgbClr val="FF0000"/>
                </a:solidFill>
              </a:rPr>
              <a:t>9,10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Code </a:t>
            </a:r>
            <a:r>
              <a:rPr lang="en-US" sz="1400" dirty="0"/>
              <a:t>15 will be replaced by </a:t>
            </a:r>
            <a:r>
              <a:rPr lang="en-US" sz="1400" dirty="0" smtClean="0"/>
              <a:t>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Code </a:t>
            </a:r>
            <a:r>
              <a:rPr lang="en-US" sz="1400" dirty="0"/>
              <a:t>17 will be replaced </a:t>
            </a:r>
            <a:r>
              <a:rPr lang="en-US" sz="1400" dirty="0" smtClean="0"/>
              <a:t>by 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Code </a:t>
            </a:r>
            <a:r>
              <a:rPr lang="en-US" sz="1400" dirty="0"/>
              <a:t>18 will </a:t>
            </a:r>
            <a:r>
              <a:rPr lang="en-US" sz="1400" dirty="0" smtClean="0"/>
              <a:t>be </a:t>
            </a:r>
            <a:r>
              <a:rPr lang="en-US" sz="1400" dirty="0"/>
              <a:t>replaced by </a:t>
            </a:r>
            <a:r>
              <a:rPr lang="en-US" sz="1400" dirty="0" smtClean="0"/>
              <a:t>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Code </a:t>
            </a:r>
            <a:r>
              <a:rPr lang="en-US" sz="1400" dirty="0"/>
              <a:t>19 will be replaced by 10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143000"/>
            <a:ext cx="4114800" cy="252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For </a:t>
            </a:r>
            <a:r>
              <a:rPr lang="en-US" sz="1400" u="sng" dirty="0" smtClean="0"/>
              <a:t>Mounting Flange</a:t>
            </a:r>
            <a:endParaRPr lang="en-US" sz="1400" b="1" u="sng" dirty="0" smtClean="0">
              <a:solidFill>
                <a:srgbClr val="00B050"/>
              </a:solidFill>
            </a:endParaRPr>
          </a:p>
          <a:p>
            <a:r>
              <a:rPr lang="en-US" sz="1400" b="1" dirty="0" smtClean="0">
                <a:solidFill>
                  <a:srgbClr val="00B050"/>
                </a:solidFill>
              </a:rPr>
              <a:t> </a:t>
            </a:r>
            <a:r>
              <a:rPr lang="en-US" sz="1400" b="1" dirty="0">
                <a:solidFill>
                  <a:srgbClr val="00B050"/>
                </a:solidFill>
              </a:rPr>
              <a:t>In all BOM’s at position </a:t>
            </a:r>
            <a:r>
              <a:rPr lang="en-US" sz="1400" b="1" dirty="0">
                <a:solidFill>
                  <a:srgbClr val="00B0F0"/>
                </a:solidFill>
              </a:rPr>
              <a:t>11 </a:t>
            </a:r>
            <a:endParaRPr lang="en-US" sz="1400" b="1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Code </a:t>
            </a:r>
            <a:r>
              <a:rPr lang="en-US" sz="1400" dirty="0"/>
              <a:t>B will be replaced by </a:t>
            </a:r>
            <a:r>
              <a:rPr lang="en-US" sz="1400" dirty="0" smtClean="0"/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Code </a:t>
            </a:r>
            <a:r>
              <a:rPr lang="en-US" sz="1400" dirty="0"/>
              <a:t>D will be replaced by </a:t>
            </a:r>
            <a:r>
              <a:rPr lang="en-US" sz="1400" dirty="0" smtClean="0"/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Code </a:t>
            </a:r>
            <a:r>
              <a:rPr lang="en-US" sz="1400" dirty="0"/>
              <a:t>F will be replaced by E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Code </a:t>
            </a:r>
            <a:r>
              <a:rPr lang="en-US" sz="1400" dirty="0"/>
              <a:t>H will be replaced by </a:t>
            </a:r>
            <a:r>
              <a:rPr lang="en-US" sz="1400" dirty="0" smtClean="0"/>
              <a:t>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Code </a:t>
            </a:r>
            <a:r>
              <a:rPr lang="en-US" sz="1400" dirty="0"/>
              <a:t>K will be replaced by </a:t>
            </a:r>
            <a:r>
              <a:rPr lang="en-US" sz="1400" dirty="0" smtClean="0"/>
              <a:t>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Code E will be replaced by G (only for 74, 81, 98, 106, 131 &amp; 141CC)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078849"/>
            <a:ext cx="4151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For Port </a:t>
            </a:r>
            <a:r>
              <a:rPr lang="en-US" sz="1400" u="sng" dirty="0" smtClean="0"/>
              <a:t>Options</a:t>
            </a:r>
            <a:endParaRPr lang="en-US" sz="1400" b="1" u="sng" dirty="0" smtClean="0">
              <a:solidFill>
                <a:srgbClr val="00B050"/>
              </a:solidFill>
            </a:endParaRPr>
          </a:p>
          <a:p>
            <a:r>
              <a:rPr lang="en-US" sz="1400" b="1" dirty="0" smtClean="0">
                <a:solidFill>
                  <a:srgbClr val="00B050"/>
                </a:solidFill>
              </a:rPr>
              <a:t>In </a:t>
            </a:r>
            <a:r>
              <a:rPr lang="en-US" sz="1400" b="1" dirty="0">
                <a:solidFill>
                  <a:srgbClr val="00B050"/>
                </a:solidFill>
              </a:rPr>
              <a:t>all BOM’s at position </a:t>
            </a:r>
            <a:r>
              <a:rPr lang="en-US" sz="1400" b="1" dirty="0" smtClean="0">
                <a:solidFill>
                  <a:srgbClr val="7030A0"/>
                </a:solidFill>
              </a:rPr>
              <a:t>13,14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Code </a:t>
            </a:r>
            <a:r>
              <a:rPr lang="en-US" sz="1400" dirty="0"/>
              <a:t>03 &amp; 05 will be replaced by </a:t>
            </a:r>
            <a:r>
              <a:rPr lang="en-US" sz="1400" dirty="0" smtClean="0"/>
              <a:t>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Code </a:t>
            </a:r>
            <a:r>
              <a:rPr lang="en-US" sz="1400" dirty="0"/>
              <a:t>04, 08 &amp; 09 will be replaced by </a:t>
            </a:r>
            <a:r>
              <a:rPr lang="en-US" sz="1400" dirty="0" smtClean="0"/>
              <a:t>02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5026527"/>
            <a:ext cx="4953000" cy="1309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For Auxiliary </a:t>
            </a:r>
            <a:r>
              <a:rPr lang="en-US" sz="1400" u="sng" dirty="0" smtClean="0"/>
              <a:t>Mounting</a:t>
            </a:r>
          </a:p>
          <a:p>
            <a:r>
              <a:rPr lang="en-US" sz="1400" b="1" dirty="0">
                <a:solidFill>
                  <a:srgbClr val="00B050"/>
                </a:solidFill>
              </a:rPr>
              <a:t>In all BOM’s at position </a:t>
            </a:r>
            <a:r>
              <a:rPr lang="en-US" sz="1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Change “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1100" dirty="0"/>
              <a:t>:- NONE </a:t>
            </a:r>
            <a:r>
              <a:rPr lang="en-US" sz="1100" dirty="0" smtClean="0"/>
              <a:t>   TO</a:t>
            </a:r>
          </a:p>
          <a:p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1</a:t>
            </a:r>
            <a:r>
              <a:rPr lang="en-US" sz="1100" dirty="0" smtClean="0"/>
              <a:t>:- </a:t>
            </a:r>
            <a:r>
              <a:rPr lang="en-GB" sz="1100" dirty="0" smtClean="0"/>
              <a:t>AUXILIARY </a:t>
            </a:r>
            <a:r>
              <a:rPr lang="en-GB" sz="1100" dirty="0"/>
              <a:t>MOUNT COVER PLATE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16341" y="3721894"/>
            <a:ext cx="7580832" cy="1117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For example</a:t>
            </a:r>
          </a:p>
          <a:p>
            <a:r>
              <a:rPr lang="en-US" sz="1800" dirty="0" smtClean="0"/>
              <a:t>Old model code- PVM045ER</a:t>
            </a:r>
            <a:r>
              <a:rPr lang="en-US" sz="1800" dirty="0" smtClean="0">
                <a:solidFill>
                  <a:srgbClr val="FF0000"/>
                </a:solidFill>
              </a:rPr>
              <a:t>15</a:t>
            </a:r>
            <a:r>
              <a:rPr lang="en-US" sz="1800" dirty="0" smtClean="0">
                <a:solidFill>
                  <a:srgbClr val="00B0F0"/>
                </a:solidFill>
              </a:rPr>
              <a:t>B</a:t>
            </a:r>
            <a:r>
              <a:rPr lang="en-US" sz="1800" dirty="0" smtClean="0"/>
              <a:t>S</a:t>
            </a:r>
            <a:r>
              <a:rPr lang="en-US" sz="1800" dirty="0" smtClean="0">
                <a:solidFill>
                  <a:srgbClr val="7030A0"/>
                </a:solidFill>
              </a:rPr>
              <a:t>04</a:t>
            </a:r>
            <a:r>
              <a:rPr lang="en-US" sz="1800" dirty="0" smtClean="0"/>
              <a:t>AAC2811000</a:t>
            </a:r>
            <a:r>
              <a:rPr lang="en-US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1800" dirty="0" smtClean="0"/>
              <a:t>A0A</a:t>
            </a:r>
          </a:p>
          <a:p>
            <a:r>
              <a:rPr lang="en-US" sz="1800" dirty="0" smtClean="0"/>
              <a:t>New model code-PVM045ER</a:t>
            </a:r>
            <a:r>
              <a:rPr lang="en-US" sz="1800" dirty="0" smtClean="0">
                <a:solidFill>
                  <a:srgbClr val="FF0000"/>
                </a:solidFill>
              </a:rPr>
              <a:t>02</a:t>
            </a:r>
            <a:r>
              <a:rPr lang="en-US" sz="1800" dirty="0" smtClean="0">
                <a:solidFill>
                  <a:srgbClr val="00B0F0"/>
                </a:solidFill>
              </a:rPr>
              <a:t>A</a:t>
            </a:r>
            <a:r>
              <a:rPr lang="en-US" sz="1800" dirty="0" smtClean="0"/>
              <a:t>S</a:t>
            </a:r>
            <a:r>
              <a:rPr lang="en-US" sz="1800" dirty="0" smtClean="0">
                <a:solidFill>
                  <a:srgbClr val="7030A0"/>
                </a:solidFill>
              </a:rPr>
              <a:t>02</a:t>
            </a:r>
            <a:r>
              <a:rPr lang="en-US" sz="1800" dirty="0" smtClean="0"/>
              <a:t>AAC2811000</a:t>
            </a:r>
            <a:r>
              <a:rPr lang="en-US" sz="1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1800" dirty="0" smtClean="0"/>
              <a:t>A0A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599632" y="6324600"/>
            <a:ext cx="4230168" cy="31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r>
              <a:rPr lang="en-US" sz="1200" dirty="0" smtClean="0"/>
              <a:t>Please refer color coding for model code change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34703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INPUT SHAFT (POSITION 9,10)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799984"/>
              </p:ext>
            </p:extLst>
          </p:nvPr>
        </p:nvGraphicFramePr>
        <p:xfrm>
          <a:off x="533400" y="1219200"/>
          <a:ext cx="8173092" cy="49975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86546"/>
                <a:gridCol w="4086546"/>
              </a:tblGrid>
              <a:tr h="4307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Old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New options</a:t>
                      </a:r>
                    </a:p>
                  </a:txBody>
                  <a:tcPr/>
                </a:tc>
              </a:tr>
              <a:tr h="1062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15:- ISO 3019/2 E20N, STRAIGHT KEYED (MODEL 018 AND 028)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02:- SAE J744-19-1, SAE 19-1, STRAIGHT KEYED (MODEL 018 AND 028)</a:t>
                      </a:r>
                    </a:p>
                  </a:txBody>
                  <a:tcPr/>
                </a:tc>
              </a:tr>
              <a:tr h="1062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17:- ISO 3019/2 E25N, STRAIGHT KEYED (MODEL 018,028, 045 AND 057)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05 :- SAE J744-22-1, SAE B, STRAIGHT KEYED (MODEL 018, 028 AND 045)</a:t>
                      </a:r>
                    </a:p>
                  </a:txBody>
                  <a:tcPr/>
                </a:tc>
              </a:tr>
              <a:tr h="1380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18:- ISO 3019/2 E32N, STRAIGHT KEYED, SHORT SPIGOT (MODEL 057, 074, 098, 131 AND 141)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09 :- SAE J744-32-1, SAE C,            STRAIGHT KEYED (MODEL 057, 074, 098, 131 AND 141)</a:t>
                      </a:r>
                    </a:p>
                  </a:txBody>
                  <a:tcPr/>
                </a:tc>
              </a:tr>
              <a:tr h="106204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:- ISO 3019/2 E40N  STRAIGHT KEYED  SHORT SPIGOT (MODEL 074,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098 AND 131)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10 :- SAE J744-38-1, SAE C-C, STRAIGHT KEYED (MODEL 074, 098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131)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47329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924800" cy="109696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INPUT SHAFT (POSITION 9,10)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2" y="1676400"/>
            <a:ext cx="36576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OLD OPTION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676400"/>
            <a:ext cx="37338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NEW OPTION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897" y="4742224"/>
            <a:ext cx="3485666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 NON-THROUGH DRIVE SHAFT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4742224"/>
            <a:ext cx="35052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SAE THROUGH DRIVE SHAFT</a:t>
            </a:r>
            <a:endParaRPr 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0" b="17755"/>
          <a:stretch/>
        </p:blipFill>
        <p:spPr bwMode="auto">
          <a:xfrm>
            <a:off x="4800600" y="2367337"/>
            <a:ext cx="3487383" cy="2130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11132" r="3553"/>
          <a:stretch/>
        </p:blipFill>
        <p:spPr bwMode="auto">
          <a:xfrm>
            <a:off x="726897" y="2397303"/>
            <a:ext cx="3485666" cy="2130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473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MOUNTING FLANGE (POSITION 11)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2575"/>
            <a:ext cx="4038600" cy="4695825"/>
          </a:xfrm>
        </p:spPr>
        <p:txBody>
          <a:bodyPr>
            <a:normAutofit/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4114800" cy="4695825"/>
          </a:xfrm>
        </p:spPr>
        <p:txBody>
          <a:bodyPr>
            <a:normAutofit/>
          </a:bodyPr>
          <a:lstStyle/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23471"/>
              </p:ext>
            </p:extLst>
          </p:nvPr>
        </p:nvGraphicFramePr>
        <p:xfrm>
          <a:off x="381000" y="1328738"/>
          <a:ext cx="8458200" cy="48434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29100"/>
                <a:gridCol w="4229100"/>
              </a:tblGrid>
              <a:tr h="3994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Old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Options</a:t>
                      </a:r>
                    </a:p>
                  </a:txBody>
                  <a:tcPr/>
                </a:tc>
              </a:tr>
              <a:tr h="689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B:- ISO 3019/2-80A2HW (MODEL 018 AND 028)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 :- SAE J744-82-2 (A 2-BOLT) (MODEL 018 AND 028)</a:t>
                      </a:r>
                    </a:p>
                  </a:txBody>
                  <a:tcPr/>
                </a:tc>
              </a:tr>
              <a:tr h="7397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D :- ISO 3019/2-100A2HW (MODELS 018, 028, 045 AND 057)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C :- SAE J744-101-2 (B 2-BOLT) (MODELS  018,028, 045)</a:t>
                      </a:r>
                    </a:p>
                  </a:txBody>
                  <a:tcPr/>
                </a:tc>
              </a:tr>
              <a:tr h="82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F :- ISO 3019/2-125A2HW (MODELS 057, 074, 098,131 AND 141)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E :- SAE J744-127-2(C, 2-BOLT) ( MODELS 057,074, 098, 131 AND 141)</a:t>
                      </a:r>
                    </a:p>
                  </a:txBody>
                  <a:tcPr/>
                </a:tc>
              </a:tr>
              <a:tr h="750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H :- ISO 3019/2-125B4HW (MODELS 057, 074, 098,131 AND 141)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G :- SAE J744-127-4 (C, 4-BOLT) (MODELS 057,074, 098, 131 AND 141)</a:t>
                      </a:r>
                    </a:p>
                  </a:txBody>
                  <a:tcPr/>
                </a:tc>
              </a:tr>
              <a:tr h="527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K :- ISO 3019/2-160B4HW (MODEL 131)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J :- SAE J744-152-4 D, 4-BOLT (MODEL 131)</a:t>
                      </a:r>
                    </a:p>
                  </a:txBody>
                  <a:tcPr/>
                </a:tc>
              </a:tr>
              <a:tr h="685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E :- SAE J744-127-2(C, 2-BOLT) (MODELS 074, 081, 098, 106, 131 AND 141)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G :- SAE J744-127-4 (C, 4-BOLT) (MODELS 074, 081, 098, 106, 131 AND 141)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14661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95400"/>
            <a:ext cx="36576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ELIMINATED OPTION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295400"/>
            <a:ext cx="35052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GO FORWARD OPTION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867400"/>
            <a:ext cx="38862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SAE MOUNTING </a:t>
            </a:r>
            <a:r>
              <a:rPr lang="en-US" dirty="0"/>
              <a:t>FLANGE 2-BOLT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5909431"/>
            <a:ext cx="3657600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SAE </a:t>
            </a:r>
            <a:r>
              <a:rPr lang="en-US" dirty="0"/>
              <a:t>MOUNTING </a:t>
            </a:r>
            <a:r>
              <a:rPr lang="en-US" dirty="0" smtClean="0"/>
              <a:t>FLANGE </a:t>
            </a:r>
            <a:r>
              <a:rPr lang="en-US" dirty="0"/>
              <a:t>4-BOLT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924800" cy="109696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MOUNTING FLANGE </a:t>
            </a:r>
            <a:r>
              <a:rPr lang="en-US" sz="2800" b="1" dirty="0">
                <a:solidFill>
                  <a:schemeClr val="accent1"/>
                </a:solidFill>
              </a:rPr>
              <a:t>(POSITION </a:t>
            </a:r>
            <a:r>
              <a:rPr lang="en-US" sz="2800" b="1" dirty="0" smtClean="0">
                <a:solidFill>
                  <a:schemeClr val="accent1"/>
                </a:solidFill>
              </a:rPr>
              <a:t>11 E TO G)</a:t>
            </a:r>
            <a:br>
              <a:rPr lang="en-US" sz="2800" b="1" dirty="0" smtClean="0">
                <a:solidFill>
                  <a:schemeClr val="accent1"/>
                </a:solidFill>
              </a:rPr>
            </a:br>
            <a:r>
              <a:rPr lang="en-US" sz="2800" b="1" dirty="0" smtClean="0">
                <a:solidFill>
                  <a:schemeClr val="accent1"/>
                </a:solidFill>
              </a:rPr>
              <a:t>(FOR 074</a:t>
            </a:r>
            <a:r>
              <a:rPr lang="en-US" sz="2800" b="1" dirty="0">
                <a:solidFill>
                  <a:schemeClr val="accent1"/>
                </a:solidFill>
              </a:rPr>
              <a:t>, 081, 098, 106, 131 AND 141)</a:t>
            </a: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0904"/>
            <a:ext cx="3854170" cy="3931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819949"/>
            <a:ext cx="3672181" cy="3931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646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PORT OPTIONS (POSITION 13,14)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794" y="1620421"/>
            <a:ext cx="3884612" cy="4695825"/>
          </a:xfrm>
        </p:spPr>
        <p:txBody>
          <a:bodyPr>
            <a:normAutofit/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86200" cy="4695825"/>
          </a:xfrm>
        </p:spPr>
        <p:txBody>
          <a:bodyPr>
            <a:normAutofit/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583209"/>
              </p:ext>
            </p:extLst>
          </p:nvPr>
        </p:nvGraphicFramePr>
        <p:xfrm>
          <a:off x="304800" y="1219200"/>
          <a:ext cx="8534400" cy="50817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67200"/>
                <a:gridCol w="4267200"/>
              </a:tblGrid>
              <a:tr h="459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Eliminated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 Forward Option</a:t>
                      </a:r>
                    </a:p>
                  </a:txBody>
                  <a:tcPr/>
                </a:tc>
              </a:tr>
              <a:tr h="793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03:- ISO 6149-1 TUBE PORTS, ISO AUXILIARY PORTS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02:- SAE J518 FLANGE PORTS, SAE AUXILIARY PORTS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109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05:- 'G' CODE (BSPP) TUBE PORTS, 'G' CODE AUXILIARY PORTS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3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04:- ISO 6162 FLANGE PORTS, ISO AUXILIARY PORTS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02:- SAE J518 FLANGE PORTS, SAE AUXILIARY PORTS</a:t>
                      </a:r>
                    </a:p>
                  </a:txBody>
                  <a:tcPr/>
                </a:tc>
              </a:tr>
              <a:tr h="1133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08:- ISO 6162 FLANGE PORTS, 'G' CODE (BSPP) AUXILIARY PORTS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3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09:- ISO 6162 FLANGE PORTS, SAE AUXILIARY PORTS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3315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447800"/>
            <a:ext cx="36576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ELIMINATED OPTION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447800"/>
            <a:ext cx="35052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GO FORWARD OPTION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961424"/>
            <a:ext cx="36576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MOUNTING FLANGE WITH ISO PORTING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5961424"/>
            <a:ext cx="35052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MOUNTING FLANGE WITH SAE PORTING</a:t>
            </a:r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"/>
          <a:stretch/>
        </p:blipFill>
        <p:spPr bwMode="auto">
          <a:xfrm>
            <a:off x="609600" y="1905000"/>
            <a:ext cx="3628829" cy="3977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98609"/>
            <a:ext cx="3503946" cy="3977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924800" cy="109696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MOUNTING FLANGE </a:t>
            </a:r>
            <a:r>
              <a:rPr lang="en-US" sz="2400" b="1" dirty="0">
                <a:solidFill>
                  <a:schemeClr val="accent1"/>
                </a:solidFill>
              </a:rPr>
              <a:t>DRAIN PORT (POSITION 13,14) 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1711779" y="2198914"/>
            <a:ext cx="1447800" cy="6966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5867400" y="2198914"/>
            <a:ext cx="1447800" cy="6966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678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ton slide layout">
  <a:themeElements>
    <a:clrScheme name="Eaton Palette 2012">
      <a:dk1>
        <a:srgbClr val="000000"/>
      </a:dk1>
      <a:lt1>
        <a:srgbClr val="FFFFFF"/>
      </a:lt1>
      <a:dk2>
        <a:srgbClr val="0067CD"/>
      </a:dk2>
      <a:lt2>
        <a:srgbClr val="FFFFFF"/>
      </a:lt2>
      <a:accent1>
        <a:srgbClr val="0067C6"/>
      </a:accent1>
      <a:accent2>
        <a:srgbClr val="009900"/>
      </a:accent2>
      <a:accent3>
        <a:srgbClr val="FF0000"/>
      </a:accent3>
      <a:accent4>
        <a:srgbClr val="F88B1C"/>
      </a:accent4>
      <a:accent5>
        <a:srgbClr val="800080"/>
      </a:accent5>
      <a:accent6>
        <a:srgbClr val="FFFF00"/>
      </a:accent6>
      <a:hlink>
        <a:srgbClr val="F88B1C"/>
      </a:hlink>
      <a:folHlink>
        <a:srgbClr val="80008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811</Words>
  <Application>Microsoft Office PowerPoint</Application>
  <PresentationFormat>On-screen Show (4:3)</PresentationFormat>
  <Paragraphs>148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Eaton slide layout</vt:lpstr>
      <vt:lpstr>PVM CR’s SCOPE (FOR SIDE PORTED NON-THROUGH DRIVE END-COVER)</vt:lpstr>
      <vt:lpstr>PVM CR’s BACKGROUND</vt:lpstr>
      <vt:lpstr>PowerPoint Presentation</vt:lpstr>
      <vt:lpstr>INPUT SHAFT (POSITION 9,10)</vt:lpstr>
      <vt:lpstr>INPUT SHAFT (POSITION 9,10)</vt:lpstr>
      <vt:lpstr>MOUNTING FLANGE (POSITION 11)</vt:lpstr>
      <vt:lpstr>MOUNTING FLANGE (POSITION 11 E TO G) (FOR 074, 081, 098, 106, 131 AND 141)</vt:lpstr>
      <vt:lpstr>PORT OPTIONS (POSITION 13,14)</vt:lpstr>
      <vt:lpstr>MOUNTING FLANGE DRAIN PORT (POSITION 13,14) </vt:lpstr>
      <vt:lpstr>PORT OPTIONS (POSITION 13,14)</vt:lpstr>
      <vt:lpstr>AUXILIARY MOUNTING (POSITION 25)</vt:lpstr>
      <vt:lpstr>End cover</vt:lpstr>
      <vt:lpstr>ADDITIONAL ITEMS FOR SIDE PORTED  NON-THROUGH DRIVE END-COVER</vt:lpstr>
      <vt:lpstr> Tabulated Comparison </vt:lpstr>
      <vt:lpstr> PVM Installation model </vt:lpstr>
      <vt:lpstr>PowerPoint Presentation</vt:lpstr>
    </vt:vector>
  </TitlesOfParts>
  <Company>Eaton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E0078604</dc:creator>
  <cp:lastModifiedBy>Marsh, Charlotte</cp:lastModifiedBy>
  <cp:revision>244</cp:revision>
  <cp:lastPrinted>2018-09-05T08:48:02Z</cp:lastPrinted>
  <dcterms:created xsi:type="dcterms:W3CDTF">2008-07-03T18:30:43Z</dcterms:created>
  <dcterms:modified xsi:type="dcterms:W3CDTF">2018-09-05T08:49:42Z</dcterms:modified>
</cp:coreProperties>
</file>